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98" d="100"/>
          <a:sy n="98"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rIns="45720"/>
          <a:lstStyle/>
          <a:p>
            <a:fld id="{600CBFCC-E1FF-473E-BF42-70E7405CF173}" type="slidenum">
              <a:rPr lang="tr-TR" smtClean="0"/>
              <a:t>‹#›</a:t>
            </a:fld>
            <a:endParaRPr lang="tr-T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7810A5-1A13-4087-8DFA-155E6E5B5D73}" type="datetimeFigureOut">
              <a:rPr lang="tr-TR" smtClean="0"/>
              <a:t>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810A5-1A13-4087-8DFA-155E6E5B5D73}" type="datetimeFigureOut">
              <a:rPr lang="tr-TR" smtClean="0"/>
              <a:t>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7810A5-1A13-4087-8DFA-155E6E5B5D73}" type="datetimeFigureOut">
              <a:rPr lang="tr-TR" smtClean="0"/>
              <a:t>5.4.2018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810A5-1A13-4087-8DFA-155E6E5B5D73}" type="datetimeFigureOut">
              <a:rPr lang="tr-TR" smtClean="0"/>
              <a:t>5.4.2018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00CBFCC-E1FF-473E-BF42-70E7405CF173}" type="slidenum">
              <a:rPr lang="tr-TR" smtClean="0"/>
              <a:t>‹#›</a:t>
            </a:fld>
            <a:endParaRPr lang="tr-TR"/>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tr-TR" smtClean="0"/>
              <a:t>5.4.2018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tr-TR" smtClean="0"/>
              <a:t>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tr-TR" smtClean="0"/>
              <a:t>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5.4.2018</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www.fao.org/climate-smart-agriculture/en/" TargetMode="External"/><Relationship Id="rId3" Type="http://schemas.openxmlformats.org/officeDocument/2006/relationships/hyperlink" Target="https://webofthings.org/" TargetMode="External"/><Relationship Id="rId7" Type="http://schemas.openxmlformats.org/officeDocument/2006/relationships/hyperlink" Target="https://www.techrepublic.com/article/ddos-attacks-increased-91-in-2017-thanks-to-iot/" TargetMode="External"/><Relationship Id="rId2" Type="http://schemas.openxmlformats.org/officeDocument/2006/relationships/hyperlink" Target="https://github.com/nodesign/weio" TargetMode="External"/><Relationship Id="rId1" Type="http://schemas.openxmlformats.org/officeDocument/2006/relationships/slideLayout" Target="../slideLayouts/slideLayout7.xml"/><Relationship Id="rId6" Type="http://schemas.openxmlformats.org/officeDocument/2006/relationships/hyperlink" Target="https://www.indiegogo.com/projects/weio-platform-for-web-of-things#/" TargetMode="External"/><Relationship Id="rId5" Type="http://schemas.openxmlformats.org/officeDocument/2006/relationships/hyperlink" Target="https://www.mouser.in/applications/smart-agriculture-sensors/" TargetMode="External"/><Relationship Id="rId4" Type="http://schemas.openxmlformats.org/officeDocument/2006/relationships/hyperlink" Target="https://www.link-labs.com/blog/iot-agricult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1254496" y="3794123"/>
            <a:ext cx="6875378" cy="2268559"/>
          </a:xfrm>
        </p:spPr>
        <p:txBody>
          <a:bodyPr>
            <a:normAutofit/>
          </a:bodyPr>
          <a:lstStyle/>
          <a:p>
            <a:r>
              <a:rPr lang="tr-TR" sz="3600" dirty="0">
                <a:cs typeface="Arial"/>
              </a:rPr>
              <a:t>Using WeIO and SmartUI</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1502274" y="2125911"/>
            <a:ext cx="6627600" cy="1160213"/>
          </a:xfrm>
        </p:spPr>
        <p:txBody>
          <a:bodyPr>
            <a:noAutofit/>
          </a:bodyPr>
          <a:lstStyle/>
          <a:p>
            <a:r>
              <a:rPr lang="tr-TR" sz="6000" b="1" dirty="0">
                <a:cs typeface="Arial"/>
              </a:rPr>
              <a:t>Web of Things in Agriculture</a:t>
            </a:r>
          </a:p>
        </p:txBody>
      </p:sp>
      <p:pic>
        <p:nvPicPr>
          <p:cNvPr id="4" name="Picture 4" descr="A person using a computer&#10;&#10;Description generated with very high confidence">
            <a:extLst>
              <a:ext uri="{FF2B5EF4-FFF2-40B4-BE49-F238E27FC236}">
                <a16:creationId xmlns:a16="http://schemas.microsoft.com/office/drawing/2014/main" id="{F529B781-399B-49C6-94A4-C79849CC2CCB}"/>
              </a:ext>
            </a:extLst>
          </p:cNvPr>
          <p:cNvPicPr>
            <a:picLocks noChangeAspect="1"/>
          </p:cNvPicPr>
          <p:nvPr/>
        </p:nvPicPr>
        <p:blipFill>
          <a:blip r:embed="rId2"/>
          <a:stretch>
            <a:fillRect/>
          </a:stretch>
        </p:blipFill>
        <p:spPr>
          <a:xfrm>
            <a:off x="8947148" y="1855"/>
            <a:ext cx="3243262" cy="1694914"/>
          </a:xfrm>
          <a:prstGeom prst="rect">
            <a:avLst/>
          </a:prstGeom>
        </p:spPr>
      </p:pic>
      <p:pic>
        <p:nvPicPr>
          <p:cNvPr id="6" name="Picture 6">
            <a:extLst>
              <a:ext uri="{FF2B5EF4-FFF2-40B4-BE49-F238E27FC236}">
                <a16:creationId xmlns:a16="http://schemas.microsoft.com/office/drawing/2014/main" id="{34863D79-D86B-423F-8544-76D29872865A}"/>
              </a:ext>
            </a:extLst>
          </p:cNvPr>
          <p:cNvPicPr>
            <a:picLocks noChangeAspect="1"/>
          </p:cNvPicPr>
          <p:nvPr/>
        </p:nvPicPr>
        <p:blipFill>
          <a:blip r:embed="rId3"/>
          <a:stretch>
            <a:fillRect/>
          </a:stretch>
        </p:blipFill>
        <p:spPr>
          <a:xfrm>
            <a:off x="8946054" y="1700924"/>
            <a:ext cx="3233682" cy="1608082"/>
          </a:xfrm>
          <a:prstGeom prst="rect">
            <a:avLst/>
          </a:prstGeom>
        </p:spPr>
      </p:pic>
      <p:pic>
        <p:nvPicPr>
          <p:cNvPr id="12" name="Picture 12" descr="A sign on the grass&#10;&#10;Description generated with very high confidence">
            <a:extLst>
              <a:ext uri="{FF2B5EF4-FFF2-40B4-BE49-F238E27FC236}">
                <a16:creationId xmlns:a16="http://schemas.microsoft.com/office/drawing/2014/main" id="{98AF2D63-C41A-4E67-ADD8-6C90F9508526}"/>
              </a:ext>
            </a:extLst>
          </p:cNvPr>
          <p:cNvPicPr>
            <a:picLocks noChangeAspect="1"/>
          </p:cNvPicPr>
          <p:nvPr/>
        </p:nvPicPr>
        <p:blipFill>
          <a:blip r:embed="rId4"/>
          <a:stretch>
            <a:fillRect/>
          </a:stretch>
        </p:blipFill>
        <p:spPr>
          <a:xfrm>
            <a:off x="8946054" y="5628744"/>
            <a:ext cx="3242440" cy="1232306"/>
          </a:xfrm>
          <a:prstGeom prst="rect">
            <a:avLst/>
          </a:prstGeom>
        </p:spPr>
      </p:pic>
      <p:pic>
        <p:nvPicPr>
          <p:cNvPr id="14" name="Picture 14" descr="A large green field&#10;&#10;Description generated with high confidence">
            <a:extLst>
              <a:ext uri="{FF2B5EF4-FFF2-40B4-BE49-F238E27FC236}">
                <a16:creationId xmlns:a16="http://schemas.microsoft.com/office/drawing/2014/main" id="{A9E3E76A-5DCA-42D0-904A-8B485AC5D775}"/>
              </a:ext>
            </a:extLst>
          </p:cNvPr>
          <p:cNvPicPr>
            <a:picLocks noChangeAspect="1"/>
          </p:cNvPicPr>
          <p:nvPr/>
        </p:nvPicPr>
        <p:blipFill>
          <a:blip r:embed="rId5"/>
          <a:stretch>
            <a:fillRect/>
          </a:stretch>
        </p:blipFill>
        <p:spPr>
          <a:xfrm>
            <a:off x="8944032" y="3310868"/>
            <a:ext cx="3246491" cy="2320815"/>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EB325-6E8C-4D4A-9159-901E40EADC6E}"/>
              </a:ext>
            </a:extLst>
          </p:cNvPr>
          <p:cNvSpPr txBox="1"/>
          <p:nvPr/>
        </p:nvSpPr>
        <p:spPr>
          <a:xfrm>
            <a:off x="1483709" y="437055"/>
            <a:ext cx="9522372" cy="64633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How do we overcome these drawbacks?</a:t>
            </a:r>
          </a:p>
          <a:p>
            <a:pPr>
              <a:lnSpc>
                <a:spcPct val="150000"/>
              </a:lnSpc>
            </a:pPr>
            <a:endParaRPr lang="en-US" dirty="0">
              <a:cs typeface="Arial"/>
            </a:endParaRPr>
          </a:p>
          <a:p>
            <a:pPr marL="285750" indent="-285750">
              <a:lnSpc>
                <a:spcPct val="150000"/>
              </a:lnSpc>
              <a:buFont typeface="Arial"/>
              <a:buChar char="•"/>
            </a:pPr>
            <a:r>
              <a:rPr lang="en-US" dirty="0">
                <a:cs typeface="Arial"/>
              </a:rPr>
              <a:t>The total rough estimated cost of the proposed model around 15,000 – 20,000</a:t>
            </a:r>
          </a:p>
          <a:p>
            <a:pPr>
              <a:lnSpc>
                <a:spcPct val="150000"/>
              </a:lnSpc>
            </a:pPr>
            <a:r>
              <a:rPr lang="en-US" dirty="0">
                <a:cs typeface="Arial"/>
              </a:rPr>
              <a:t>     With all the monitoring factors and enabling the user to interact and trigger actions from         his mobile device on the field even if the farmer is far away from the field.</a:t>
            </a:r>
          </a:p>
          <a:p>
            <a:pPr marL="285750" indent="-285750">
              <a:lnSpc>
                <a:spcPct val="150000"/>
              </a:lnSpc>
              <a:buFont typeface="Arial"/>
              <a:buChar char="•"/>
            </a:pPr>
            <a:r>
              <a:rPr lang="en-US" dirty="0">
                <a:cs typeface="Arial"/>
              </a:rPr>
              <a:t>Simple sensors with precise readings on an average sized farms.</a:t>
            </a:r>
          </a:p>
          <a:p>
            <a:pPr marL="285750" indent="-285750">
              <a:lnSpc>
                <a:spcPct val="150000"/>
              </a:lnSpc>
              <a:buFont typeface="Arial"/>
              <a:buChar char="•"/>
            </a:pPr>
            <a:r>
              <a:rPr lang="en-US" dirty="0">
                <a:cs typeface="Arial"/>
              </a:rPr>
              <a:t>Concentrating more on the basic things that our farmers face as an obstacle.</a:t>
            </a:r>
          </a:p>
          <a:p>
            <a:pPr marL="285750" indent="-285750">
              <a:lnSpc>
                <a:spcPct val="150000"/>
              </a:lnSpc>
              <a:buFont typeface="Arial"/>
              <a:buChar char="•"/>
            </a:pPr>
            <a:r>
              <a:rPr lang="en-US" dirty="0">
                <a:cs typeface="Arial"/>
              </a:rPr>
              <a:t>Compared to the available devices which are very expensive for a farmer to buy, our proposed system comes with an affordable amount which is even compensated by the increased production using smart farming within a year.</a:t>
            </a:r>
          </a:p>
          <a:p>
            <a:pPr marL="285750" indent="-285750">
              <a:lnSpc>
                <a:spcPct val="150000"/>
              </a:lnSpc>
              <a:buFont typeface="Arial"/>
              <a:buChar char="•"/>
            </a:pPr>
            <a:r>
              <a:rPr lang="en-US" dirty="0">
                <a:cs typeface="Arial"/>
              </a:rPr>
              <a:t>Testing the first model on few fields and proceeding with iterative development to increase efficiency and accuracy and also reducing the cost.</a:t>
            </a:r>
          </a:p>
          <a:p>
            <a:pPr marL="285750" indent="-285750">
              <a:lnSpc>
                <a:spcPct val="150000"/>
              </a:lnSpc>
              <a:buFont typeface="Arial"/>
              <a:buChar char="•"/>
            </a:pPr>
            <a:r>
              <a:rPr lang="en-US" dirty="0">
                <a:cs typeface="Arial"/>
              </a:rPr>
              <a:t>Analytics in </a:t>
            </a:r>
            <a:r>
              <a:rPr lang="en-US" dirty="0" err="1">
                <a:cs typeface="Arial"/>
              </a:rPr>
              <a:t>thingspeak</a:t>
            </a:r>
            <a:r>
              <a:rPr lang="en-US" dirty="0">
                <a:cs typeface="Arial"/>
              </a:rPr>
              <a:t> platform using </a:t>
            </a:r>
            <a:r>
              <a:rPr lang="en-US" dirty="0" err="1">
                <a:cs typeface="Arial"/>
              </a:rPr>
              <a:t>matlab</a:t>
            </a:r>
            <a:r>
              <a:rPr lang="en-US" dirty="0">
                <a:cs typeface="Arial"/>
              </a:rPr>
              <a:t> could produce predictive analysis which will be very beneficial to the farmer.</a:t>
            </a:r>
          </a:p>
          <a:p>
            <a:pPr marL="285750" indent="-285750">
              <a:lnSpc>
                <a:spcPct val="150000"/>
              </a:lnSpc>
              <a:buFont typeface="Arial"/>
              <a:buChar char="•"/>
            </a:pPr>
            <a:endParaRPr lang="en-US" dirty="0">
              <a:cs typeface="Arial"/>
            </a:endParaRPr>
          </a:p>
          <a:p>
            <a:endParaRPr lang="en-US" dirty="0">
              <a:cs typeface="Arial"/>
            </a:endParaRPr>
          </a:p>
        </p:txBody>
      </p:sp>
    </p:spTree>
    <p:extLst>
      <p:ext uri="{BB962C8B-B14F-4D97-AF65-F5344CB8AC3E}">
        <p14:creationId xmlns:p14="http://schemas.microsoft.com/office/powerpoint/2010/main" val="228856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03BC68-0D8A-4577-AD07-CC8C6CF5677E}"/>
              </a:ext>
            </a:extLst>
          </p:cNvPr>
          <p:cNvSpPr>
            <a:spLocks noGrp="1"/>
          </p:cNvSpPr>
          <p:nvPr>
            <p:ph type="title"/>
          </p:nvPr>
        </p:nvSpPr>
        <p:spPr>
          <a:xfrm>
            <a:off x="2601115" y="148920"/>
            <a:ext cx="7950984" cy="1081705"/>
          </a:xfrm>
        </p:spPr>
        <p:txBody>
          <a:bodyPr/>
          <a:lstStyle/>
          <a:p>
            <a:pPr algn="ctr"/>
            <a:r>
              <a:rPr lang="en-US" dirty="0">
                <a:cs typeface="Arial"/>
              </a:rPr>
              <a:t>Software and Hardware requirements</a:t>
            </a:r>
          </a:p>
        </p:txBody>
      </p:sp>
      <p:sp>
        <p:nvSpPr>
          <p:cNvPr id="5" name="Content Placeholder 4">
            <a:extLst>
              <a:ext uri="{FF2B5EF4-FFF2-40B4-BE49-F238E27FC236}">
                <a16:creationId xmlns:a16="http://schemas.microsoft.com/office/drawing/2014/main" id="{A08FB871-7C04-4E8A-BE64-26D3CD82C8CE}"/>
              </a:ext>
            </a:extLst>
          </p:cNvPr>
          <p:cNvSpPr>
            <a:spLocks noGrp="1"/>
          </p:cNvSpPr>
          <p:nvPr>
            <p:ph sz="half" idx="1"/>
          </p:nvPr>
        </p:nvSpPr>
        <p:spPr>
          <a:xfrm>
            <a:off x="2149926" y="913495"/>
            <a:ext cx="3891960" cy="3997828"/>
          </a:xfrm>
        </p:spPr>
        <p:txBody>
          <a:bodyPr vert="horz" lIns="91440" tIns="45720" rIns="91440" bIns="45720" rtlCol="0" anchor="t">
            <a:normAutofit fontScale="92500" lnSpcReduction="10000"/>
          </a:bodyPr>
          <a:lstStyle/>
          <a:p>
            <a:pPr marL="344170" indent="-344170"/>
            <a:r>
              <a:rPr lang="en-US" dirty="0" err="1">
                <a:cs typeface="Arial"/>
              </a:rPr>
              <a:t>WeIO</a:t>
            </a:r>
            <a:r>
              <a:rPr lang="en-US" dirty="0">
                <a:cs typeface="Arial"/>
              </a:rPr>
              <a:t> IDE</a:t>
            </a:r>
          </a:p>
          <a:p>
            <a:pPr marL="344170" indent="-344170"/>
            <a:r>
              <a:rPr lang="en-US" dirty="0" err="1">
                <a:cs typeface="Arial"/>
              </a:rPr>
              <a:t>Thingspeak</a:t>
            </a:r>
          </a:p>
          <a:p>
            <a:pPr marL="344170" indent="-344170"/>
            <a:r>
              <a:rPr lang="en-US" dirty="0">
                <a:cs typeface="Arial"/>
              </a:rPr>
              <a:t>Cloud platform</a:t>
            </a:r>
          </a:p>
          <a:p>
            <a:pPr marL="344170" indent="-344170"/>
            <a:r>
              <a:rPr lang="en-US" dirty="0">
                <a:cs typeface="Arial"/>
              </a:rPr>
              <a:t>Python, JS</a:t>
            </a:r>
          </a:p>
          <a:p>
            <a:pPr marL="344170" indent="-344170"/>
            <a:r>
              <a:rPr lang="en-US" dirty="0">
                <a:cs typeface="Arial"/>
              </a:rPr>
              <a:t>Mobile Application</a:t>
            </a:r>
          </a:p>
          <a:p>
            <a:pPr marL="344170" indent="-344170"/>
            <a:r>
              <a:rPr lang="en-US" dirty="0">
                <a:cs typeface="Arial"/>
              </a:rPr>
              <a:t>Browser</a:t>
            </a:r>
          </a:p>
        </p:txBody>
      </p:sp>
      <p:sp>
        <p:nvSpPr>
          <p:cNvPr id="7" name="Content Placeholder 6">
            <a:extLst>
              <a:ext uri="{FF2B5EF4-FFF2-40B4-BE49-F238E27FC236}">
                <a16:creationId xmlns:a16="http://schemas.microsoft.com/office/drawing/2014/main" id="{59E3A1B8-5B9A-4F38-8EEA-D9D837859BC9}"/>
              </a:ext>
            </a:extLst>
          </p:cNvPr>
          <p:cNvSpPr>
            <a:spLocks noGrp="1"/>
          </p:cNvSpPr>
          <p:nvPr>
            <p:ph sz="half" idx="2"/>
          </p:nvPr>
        </p:nvSpPr>
        <p:spPr>
          <a:xfrm>
            <a:off x="6579048" y="878459"/>
            <a:ext cx="3894222" cy="5679484"/>
          </a:xfrm>
        </p:spPr>
        <p:txBody>
          <a:bodyPr vert="horz" lIns="91440" tIns="45720" rIns="91440" bIns="45720" rtlCol="0" anchor="t">
            <a:normAutofit fontScale="92500" lnSpcReduction="10000"/>
          </a:bodyPr>
          <a:lstStyle/>
          <a:p>
            <a:pPr marL="344170" indent="-344170"/>
            <a:r>
              <a:rPr lang="en-US" dirty="0">
                <a:cs typeface="Arial"/>
              </a:rPr>
              <a:t>Temperature and humidity sensor(LM35/DHT11)</a:t>
            </a:r>
          </a:p>
          <a:p>
            <a:pPr marL="344170" indent="-344170"/>
            <a:r>
              <a:rPr lang="en-US" dirty="0">
                <a:cs typeface="Arial"/>
              </a:rPr>
              <a:t>Light Sensor(LDR)</a:t>
            </a:r>
          </a:p>
          <a:p>
            <a:pPr marL="344170" indent="-344170"/>
            <a:r>
              <a:rPr lang="en-US" dirty="0">
                <a:cs typeface="Arial"/>
              </a:rPr>
              <a:t>Ph Sensor(</a:t>
            </a:r>
            <a:r>
              <a:rPr lang="en-US" dirty="0" err="1">
                <a:cs typeface="Arial"/>
              </a:rPr>
              <a:t>ph</a:t>
            </a:r>
            <a:r>
              <a:rPr lang="en-US" dirty="0">
                <a:cs typeface="Arial"/>
              </a:rPr>
              <a:t> meter)</a:t>
            </a:r>
          </a:p>
          <a:p>
            <a:pPr marL="344170" indent="-344170"/>
            <a:r>
              <a:rPr lang="en-US" dirty="0">
                <a:cs typeface="Arial"/>
              </a:rPr>
              <a:t>Soil moisture(Hygrometer)</a:t>
            </a:r>
          </a:p>
          <a:p>
            <a:pPr marL="344170" indent="-344170"/>
            <a:r>
              <a:rPr lang="en-US" dirty="0">
                <a:cs typeface="Arial"/>
              </a:rPr>
              <a:t>Optical sensor(LM393)</a:t>
            </a:r>
          </a:p>
          <a:p>
            <a:pPr marL="344170" indent="-344170"/>
            <a:r>
              <a:rPr lang="en-US" dirty="0">
                <a:cs typeface="Arial"/>
              </a:rPr>
              <a:t>GPS(Neo-6m)</a:t>
            </a:r>
          </a:p>
          <a:p>
            <a:pPr marL="344170" indent="-344170"/>
            <a:r>
              <a:rPr lang="en-US" dirty="0">
                <a:cs typeface="Arial"/>
              </a:rPr>
              <a:t>Mechanical sensor(Honeywell)</a:t>
            </a:r>
          </a:p>
          <a:p>
            <a:pPr marL="344170" indent="-344170"/>
            <a:r>
              <a:rPr lang="en-US" dirty="0">
                <a:cs typeface="Arial"/>
              </a:rPr>
              <a:t>Camera(ov7670)</a:t>
            </a:r>
          </a:p>
          <a:p>
            <a:pPr marL="344170" indent="-344170"/>
            <a:r>
              <a:rPr lang="en-US" dirty="0">
                <a:cs typeface="Arial"/>
              </a:rPr>
              <a:t>NRF24 transceiver</a:t>
            </a:r>
          </a:p>
          <a:p>
            <a:pPr marL="344170" indent="-344170"/>
            <a:r>
              <a:rPr lang="en-US" dirty="0" err="1">
                <a:cs typeface="Arial"/>
              </a:rPr>
              <a:t>LoRa</a:t>
            </a:r>
            <a:r>
              <a:rPr lang="en-US" dirty="0">
                <a:cs typeface="Arial"/>
              </a:rPr>
              <a:t> WAN</a:t>
            </a:r>
          </a:p>
          <a:p>
            <a:pPr marL="344170" indent="-344170"/>
            <a:endParaRPr lang="en-US" dirty="0">
              <a:cs typeface="Arial"/>
            </a:endParaRPr>
          </a:p>
        </p:txBody>
      </p:sp>
    </p:spTree>
    <p:extLst>
      <p:ext uri="{BB962C8B-B14F-4D97-AF65-F5344CB8AC3E}">
        <p14:creationId xmlns:p14="http://schemas.microsoft.com/office/powerpoint/2010/main" val="3469834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E12D7-8DE3-4F66-9E1B-5548930AD58F}"/>
              </a:ext>
            </a:extLst>
          </p:cNvPr>
          <p:cNvSpPr txBox="1"/>
          <p:nvPr/>
        </p:nvSpPr>
        <p:spPr>
          <a:xfrm>
            <a:off x="1457433" y="480848"/>
            <a:ext cx="9355958"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dirty="0"/>
              <a:t>References</a:t>
            </a:r>
            <a:endParaRPr lang="en-US"/>
          </a:p>
          <a:p>
            <a:pPr marL="285750" indent="-285750">
              <a:lnSpc>
                <a:spcPct val="150000"/>
              </a:lnSpc>
              <a:buFont typeface="Arial"/>
              <a:buChar char="•"/>
            </a:pPr>
            <a:r>
              <a:rPr lang="en-US" dirty="0">
                <a:cs typeface="Arial"/>
                <a:hlinkClick r:id="rId2"/>
              </a:rPr>
              <a:t>https://github.com/nodesign/weio</a:t>
            </a:r>
          </a:p>
          <a:p>
            <a:pPr marL="285750" indent="-285750">
              <a:lnSpc>
                <a:spcPct val="150000"/>
              </a:lnSpc>
              <a:buFont typeface="Arial"/>
              <a:buChar char="•"/>
            </a:pPr>
            <a:r>
              <a:rPr lang="en-US" dirty="0">
                <a:cs typeface="Arial"/>
                <a:hlinkClick r:id="rId3"/>
              </a:rPr>
              <a:t>https://webofthings.org/</a:t>
            </a:r>
          </a:p>
          <a:p>
            <a:pPr marL="285750" indent="-285750">
              <a:lnSpc>
                <a:spcPct val="150000"/>
              </a:lnSpc>
              <a:buFont typeface="Arial"/>
              <a:buChar char="•"/>
            </a:pPr>
            <a:r>
              <a:rPr lang="en-US" dirty="0">
                <a:cs typeface="Arial"/>
                <a:hlinkClick r:id="rId4"/>
              </a:rPr>
              <a:t>https://www.link-labs.com/blog/iot-agriculture</a:t>
            </a:r>
          </a:p>
          <a:p>
            <a:pPr marL="285750" indent="-285750">
              <a:lnSpc>
                <a:spcPct val="150000"/>
              </a:lnSpc>
              <a:buFont typeface="Arial"/>
              <a:buChar char="•"/>
            </a:pPr>
            <a:r>
              <a:rPr lang="en-US" dirty="0">
                <a:cs typeface="Arial"/>
                <a:hlinkClick r:id="rId5"/>
              </a:rPr>
              <a:t>https://www.mouser.in/applications/smart-agriculture-sensors/</a:t>
            </a:r>
            <a:endParaRPr lang="en-US" dirty="0">
              <a:cs typeface="Arial"/>
            </a:endParaRPr>
          </a:p>
          <a:p>
            <a:pPr marL="285750" indent="-285750">
              <a:lnSpc>
                <a:spcPct val="150000"/>
              </a:lnSpc>
              <a:buFont typeface="Arial"/>
              <a:buChar char="•"/>
            </a:pPr>
            <a:r>
              <a:rPr lang="en-US" dirty="0">
                <a:cs typeface="Arial"/>
                <a:hlinkClick r:id="rId6"/>
              </a:rPr>
              <a:t>https://www.indiegogo.com/projects/weio-platform-for-web-of-things#/</a:t>
            </a:r>
          </a:p>
          <a:p>
            <a:pPr marL="285750" indent="-285750">
              <a:lnSpc>
                <a:spcPct val="150000"/>
              </a:lnSpc>
              <a:buFont typeface="Arial"/>
              <a:buChar char="•"/>
            </a:pPr>
            <a:r>
              <a:rPr lang="en-US" dirty="0">
                <a:cs typeface="Arial"/>
                <a:hlinkClick r:id="rId7"/>
              </a:rPr>
              <a:t>https://www.techrepublic.com/article/ddos-attacks-increased-91-in-2017-thanks-to-iot/</a:t>
            </a:r>
          </a:p>
          <a:p>
            <a:pPr marL="285750" indent="-285750">
              <a:lnSpc>
                <a:spcPct val="150000"/>
              </a:lnSpc>
              <a:buFont typeface="Arial"/>
              <a:buChar char="•"/>
            </a:pPr>
            <a:r>
              <a:rPr lang="en-US" dirty="0">
                <a:cs typeface="Arial"/>
                <a:hlinkClick r:id="rId8"/>
              </a:rPr>
              <a:t>http://www.fao.org/climate-smart-agriculture/en/</a:t>
            </a:r>
          </a:p>
          <a:p>
            <a:pPr marL="285750" indent="-285750">
              <a:buFont typeface="Arial"/>
              <a:buChar char="•"/>
            </a:pPr>
            <a:endParaRPr lang="en-US" dirty="0">
              <a:cs typeface="Arial"/>
            </a:endParaRPr>
          </a:p>
        </p:txBody>
      </p:sp>
      <p:sp>
        <p:nvSpPr>
          <p:cNvPr id="3" name="TextBox 2">
            <a:extLst>
              <a:ext uri="{FF2B5EF4-FFF2-40B4-BE49-F238E27FC236}">
                <a16:creationId xmlns:a16="http://schemas.microsoft.com/office/drawing/2014/main" id="{68684095-5C2A-45B0-864F-25FFD42686D7}"/>
              </a:ext>
            </a:extLst>
          </p:cNvPr>
          <p:cNvSpPr txBox="1"/>
          <p:nvPr/>
        </p:nvSpPr>
        <p:spPr>
          <a:xfrm>
            <a:off x="4838259" y="521926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Thank</a:t>
            </a:r>
            <a:r>
              <a:rPr lang="en-US" dirty="0">
                <a:cs typeface="Arial"/>
              </a:rPr>
              <a:t> You</a:t>
            </a:r>
            <a:endParaRPr lang="en-US" dirty="0"/>
          </a:p>
        </p:txBody>
      </p:sp>
    </p:spTree>
    <p:extLst>
      <p:ext uri="{BB962C8B-B14F-4D97-AF65-F5344CB8AC3E}">
        <p14:creationId xmlns:p14="http://schemas.microsoft.com/office/powerpoint/2010/main" val="114463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5C96-2C6A-49D4-8C06-5DB7BBF55130}"/>
              </a:ext>
            </a:extLst>
          </p:cNvPr>
          <p:cNvSpPr txBox="1"/>
          <p:nvPr/>
        </p:nvSpPr>
        <p:spPr>
          <a:xfrm>
            <a:off x="1353624" y="342800"/>
            <a:ext cx="9179692" cy="5886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sz="2400" dirty="0">
                <a:cs typeface="Arial"/>
              </a:rPr>
              <a:t>Reason for choosing this domain.</a:t>
            </a:r>
          </a:p>
          <a:p>
            <a:pPr marL="285750" indent="-285750">
              <a:lnSpc>
                <a:spcPct val="200000"/>
              </a:lnSpc>
              <a:buFont typeface="Arial"/>
              <a:buChar char="•"/>
            </a:pPr>
            <a:r>
              <a:rPr lang="en-US" sz="2400" dirty="0">
                <a:cs typeface="Arial"/>
              </a:rPr>
              <a:t>Advantages and innovation.</a:t>
            </a:r>
          </a:p>
          <a:p>
            <a:pPr marL="285750" indent="-285750">
              <a:lnSpc>
                <a:spcPct val="200000"/>
              </a:lnSpc>
              <a:buFont typeface="Arial"/>
              <a:buChar char="•"/>
            </a:pPr>
            <a:r>
              <a:rPr lang="en-US" sz="2400" dirty="0">
                <a:cs typeface="Arial"/>
              </a:rPr>
              <a:t>Intel's role in Agricultural development </a:t>
            </a:r>
          </a:p>
          <a:p>
            <a:pPr>
              <a:lnSpc>
                <a:spcPct val="200000"/>
              </a:lnSpc>
            </a:pPr>
            <a:r>
              <a:rPr lang="en-US" sz="2400" dirty="0">
                <a:cs typeface="Arial"/>
              </a:rPr>
              <a:t>   – Chetan Gadgil</a:t>
            </a:r>
          </a:p>
          <a:p>
            <a:pPr marL="285750" indent="-285750">
              <a:lnSpc>
                <a:spcPct val="200000"/>
              </a:lnSpc>
              <a:buFont typeface="Arial"/>
              <a:buChar char="•"/>
            </a:pPr>
            <a:r>
              <a:rPr lang="en-US" sz="2400" dirty="0">
                <a:cs typeface="Arial"/>
              </a:rPr>
              <a:t>Microsoft – Precision agriculture </a:t>
            </a:r>
          </a:p>
          <a:p>
            <a:pPr>
              <a:lnSpc>
                <a:spcPct val="200000"/>
              </a:lnSpc>
            </a:pPr>
            <a:r>
              <a:rPr lang="en-US" sz="2400" dirty="0">
                <a:cs typeface="Arial"/>
              </a:rPr>
              <a:t>   – Ranveer Chandra</a:t>
            </a:r>
          </a:p>
          <a:p>
            <a:pPr marL="285750" indent="-285750">
              <a:lnSpc>
                <a:spcPct val="200000"/>
              </a:lnSpc>
              <a:buFont typeface="Arial"/>
              <a:buChar char="•"/>
            </a:pPr>
            <a:r>
              <a:rPr lang="en-US" sz="2400" dirty="0">
                <a:cs typeface="Arial"/>
              </a:rPr>
              <a:t>So what are the drawbacks?</a:t>
            </a:r>
          </a:p>
          <a:p>
            <a:pPr marL="285750" indent="-285750">
              <a:lnSpc>
                <a:spcPct val="200000"/>
              </a:lnSpc>
              <a:buFont typeface="Arial"/>
              <a:buChar char="•"/>
            </a:pPr>
            <a:r>
              <a:rPr lang="en-US" sz="2400" dirty="0">
                <a:cs typeface="Arial"/>
              </a:rPr>
              <a:t>Let's get into the overview.</a:t>
            </a:r>
          </a:p>
        </p:txBody>
      </p:sp>
      <p:pic>
        <p:nvPicPr>
          <p:cNvPr id="5" name="Picture 5" descr="A stone wall&#10;&#10;Description generated with very high confidence">
            <a:extLst>
              <a:ext uri="{FF2B5EF4-FFF2-40B4-BE49-F238E27FC236}">
                <a16:creationId xmlns:a16="http://schemas.microsoft.com/office/drawing/2014/main" id="{CB427813-8D09-4BA6-9A7D-0663EA54B45C}"/>
              </a:ext>
            </a:extLst>
          </p:cNvPr>
          <p:cNvPicPr>
            <a:picLocks noChangeAspect="1"/>
          </p:cNvPicPr>
          <p:nvPr/>
        </p:nvPicPr>
        <p:blipFill>
          <a:blip r:embed="rId2"/>
          <a:stretch>
            <a:fillRect/>
          </a:stretch>
        </p:blipFill>
        <p:spPr>
          <a:xfrm>
            <a:off x="7659831" y="-2009"/>
            <a:ext cx="4535631" cy="2541131"/>
          </a:xfrm>
          <a:prstGeom prst="rect">
            <a:avLst/>
          </a:prstGeom>
        </p:spPr>
      </p:pic>
      <p:pic>
        <p:nvPicPr>
          <p:cNvPr id="7" name="Picture 7" descr="A screenshot of a social media post&#10;&#10;Description generated with very high confidence">
            <a:extLst>
              <a:ext uri="{FF2B5EF4-FFF2-40B4-BE49-F238E27FC236}">
                <a16:creationId xmlns:a16="http://schemas.microsoft.com/office/drawing/2014/main" id="{DB12AD83-F760-452D-8448-536572115846}"/>
              </a:ext>
            </a:extLst>
          </p:cNvPr>
          <p:cNvPicPr>
            <a:picLocks noChangeAspect="1"/>
          </p:cNvPicPr>
          <p:nvPr/>
        </p:nvPicPr>
        <p:blipFill>
          <a:blip r:embed="rId3"/>
          <a:stretch>
            <a:fillRect/>
          </a:stretch>
        </p:blipFill>
        <p:spPr>
          <a:xfrm>
            <a:off x="7659830" y="2449656"/>
            <a:ext cx="4535631" cy="2573482"/>
          </a:xfrm>
          <a:prstGeom prst="rect">
            <a:avLst/>
          </a:prstGeom>
        </p:spPr>
      </p:pic>
      <p:pic>
        <p:nvPicPr>
          <p:cNvPr id="9" name="Picture 9" descr="A person holding a sign&#10;&#10;Description generated with high confidence">
            <a:extLst>
              <a:ext uri="{FF2B5EF4-FFF2-40B4-BE49-F238E27FC236}">
                <a16:creationId xmlns:a16="http://schemas.microsoft.com/office/drawing/2014/main" id="{266B7F01-BD6C-40F0-8957-3D38C9128530}"/>
              </a:ext>
            </a:extLst>
          </p:cNvPr>
          <p:cNvPicPr>
            <a:picLocks noChangeAspect="1"/>
          </p:cNvPicPr>
          <p:nvPr/>
        </p:nvPicPr>
        <p:blipFill>
          <a:blip r:embed="rId4"/>
          <a:stretch>
            <a:fillRect/>
          </a:stretch>
        </p:blipFill>
        <p:spPr>
          <a:xfrm>
            <a:off x="7659833" y="5023244"/>
            <a:ext cx="4535631" cy="1833787"/>
          </a:xfrm>
          <a:prstGeom prst="rect">
            <a:avLst/>
          </a:prstGeom>
        </p:spPr>
      </p:pic>
    </p:spTree>
    <p:extLst>
      <p:ext uri="{BB962C8B-B14F-4D97-AF65-F5344CB8AC3E}">
        <p14:creationId xmlns:p14="http://schemas.microsoft.com/office/powerpoint/2010/main" val="204195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BFA7C-BF36-455A-9C60-B2A982339841}"/>
              </a:ext>
            </a:extLst>
          </p:cNvPr>
          <p:cNvSpPr txBox="1"/>
          <p:nvPr/>
        </p:nvSpPr>
        <p:spPr>
          <a:xfrm>
            <a:off x="1520534" y="143741"/>
            <a:ext cx="7626927" cy="63401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sz="2800" dirty="0">
                <a:cs typeface="Arial"/>
              </a:rPr>
              <a:t>What WoT does here?</a:t>
            </a:r>
            <a:endParaRPr lang="en-US"/>
          </a:p>
          <a:p>
            <a:pPr marL="285750" indent="-285750">
              <a:lnSpc>
                <a:spcPct val="150000"/>
              </a:lnSpc>
              <a:buFont typeface="Arial" panose="020B0604020202020204" pitchFamily="34" charset="0"/>
              <a:buChar char="•"/>
            </a:pPr>
            <a:r>
              <a:rPr lang="en-US" sz="2800" dirty="0">
                <a:cs typeface="Arial"/>
              </a:rPr>
              <a:t>IoT vs WoT.</a:t>
            </a:r>
          </a:p>
          <a:p>
            <a:pPr marL="285750" indent="-285750">
              <a:lnSpc>
                <a:spcPct val="150000"/>
              </a:lnSpc>
              <a:buFont typeface="Arial" panose="020B0604020202020204" pitchFamily="34" charset="0"/>
              <a:buChar char="•"/>
            </a:pPr>
            <a:r>
              <a:rPr lang="en-US" sz="2800" dirty="0">
                <a:cs typeface="Arial"/>
              </a:rPr>
              <a:t>Building an application layer</a:t>
            </a:r>
          </a:p>
          <a:p>
            <a:pPr>
              <a:lnSpc>
                <a:spcPct val="150000"/>
              </a:lnSpc>
            </a:pPr>
            <a:r>
              <a:rPr lang="en-US" sz="2800" dirty="0">
                <a:cs typeface="Arial"/>
              </a:rPr>
              <a:t>   - initiate actions from their mobile device</a:t>
            </a:r>
          </a:p>
          <a:p>
            <a:pPr marL="285750" indent="-285750">
              <a:lnSpc>
                <a:spcPct val="150000"/>
              </a:lnSpc>
              <a:buFont typeface="Arial" panose="020B0604020202020204" pitchFamily="34" charset="0"/>
              <a:buChar char="•"/>
            </a:pPr>
            <a:r>
              <a:rPr lang="en-US" sz="2800" dirty="0">
                <a:cs typeface="Arial"/>
              </a:rPr>
              <a:t>As easy as creating a website!!</a:t>
            </a:r>
          </a:p>
          <a:p>
            <a:pPr marL="285750" indent="-285750">
              <a:lnSpc>
                <a:spcPct val="150000"/>
              </a:lnSpc>
              <a:buFont typeface="Arial" panose="020B0604020202020204" pitchFamily="34" charset="0"/>
              <a:buChar char="•"/>
            </a:pPr>
            <a:r>
              <a:rPr lang="en-US" sz="2800" dirty="0">
                <a:cs typeface="Arial"/>
              </a:rPr>
              <a:t>WeIO for Web of Things.</a:t>
            </a:r>
          </a:p>
          <a:p>
            <a:pPr marL="285750" indent="-285750">
              <a:lnSpc>
                <a:spcPct val="150000"/>
              </a:lnSpc>
              <a:buFont typeface="Arial" panose="020B0604020202020204" pitchFamily="34" charset="0"/>
              <a:buChar char="•"/>
            </a:pPr>
            <a:r>
              <a:rPr lang="en-US" sz="2800" dirty="0">
                <a:cs typeface="Arial"/>
              </a:rPr>
              <a:t>What is WeIO?</a:t>
            </a:r>
          </a:p>
          <a:p>
            <a:pPr>
              <a:lnSpc>
                <a:spcPct val="150000"/>
              </a:lnSpc>
            </a:pPr>
            <a:r>
              <a:rPr lang="en-US" sz="2800" dirty="0">
                <a:cs typeface="Arial"/>
              </a:rPr>
              <a:t>   - software and hardware platform.</a:t>
            </a:r>
          </a:p>
          <a:p>
            <a:pPr marL="285750" indent="-285750">
              <a:lnSpc>
                <a:spcPct val="150000"/>
              </a:lnSpc>
              <a:buFont typeface="Arial" panose="020B0604020202020204" pitchFamily="34" charset="0"/>
              <a:buChar char="•"/>
            </a:pPr>
            <a:r>
              <a:rPr lang="en-US" sz="2800" dirty="0">
                <a:cs typeface="Arial"/>
              </a:rPr>
              <a:t>How does it differ from Arduino?</a:t>
            </a:r>
          </a:p>
          <a:p>
            <a:r>
              <a:rPr lang="en-US" sz="2800" dirty="0">
                <a:cs typeface="Arial"/>
              </a:rPr>
              <a:t>   - HTML 5, JavaScript, Python.</a:t>
            </a:r>
          </a:p>
        </p:txBody>
      </p:sp>
      <p:pic>
        <p:nvPicPr>
          <p:cNvPr id="3" name="Picture 3" descr="A screenshot of a cell phone&#10;&#10;Description generated with very high confidence">
            <a:extLst>
              <a:ext uri="{FF2B5EF4-FFF2-40B4-BE49-F238E27FC236}">
                <a16:creationId xmlns:a16="http://schemas.microsoft.com/office/drawing/2014/main" id="{40228453-E9C3-4881-9828-19814DA7C8FA}"/>
              </a:ext>
            </a:extLst>
          </p:cNvPr>
          <p:cNvPicPr>
            <a:picLocks noChangeAspect="1"/>
          </p:cNvPicPr>
          <p:nvPr/>
        </p:nvPicPr>
        <p:blipFill>
          <a:blip r:embed="rId2"/>
          <a:stretch>
            <a:fillRect/>
          </a:stretch>
        </p:blipFill>
        <p:spPr>
          <a:xfrm>
            <a:off x="8473785" y="595"/>
            <a:ext cx="3721677" cy="228481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48E1C1F4-1C58-4036-A197-703DDA670207}"/>
              </a:ext>
            </a:extLst>
          </p:cNvPr>
          <p:cNvPicPr>
            <a:picLocks noChangeAspect="1"/>
          </p:cNvPicPr>
          <p:nvPr/>
        </p:nvPicPr>
        <p:blipFill>
          <a:blip r:embed="rId3"/>
          <a:stretch>
            <a:fillRect/>
          </a:stretch>
        </p:blipFill>
        <p:spPr>
          <a:xfrm>
            <a:off x="8473786" y="2096156"/>
            <a:ext cx="3721677" cy="2804231"/>
          </a:xfrm>
          <a:prstGeom prst="rect">
            <a:avLst/>
          </a:prstGeom>
        </p:spPr>
      </p:pic>
      <p:pic>
        <p:nvPicPr>
          <p:cNvPr id="7" name="Picture 7" descr="A circuit board&#10;&#10;Description generated with very high confidence">
            <a:extLst>
              <a:ext uri="{FF2B5EF4-FFF2-40B4-BE49-F238E27FC236}">
                <a16:creationId xmlns:a16="http://schemas.microsoft.com/office/drawing/2014/main" id="{8EC8F51E-88E5-448D-BABD-974CA43133FE}"/>
              </a:ext>
            </a:extLst>
          </p:cNvPr>
          <p:cNvPicPr>
            <a:picLocks noChangeAspect="1"/>
          </p:cNvPicPr>
          <p:nvPr/>
        </p:nvPicPr>
        <p:blipFill>
          <a:blip r:embed="rId4"/>
          <a:stretch>
            <a:fillRect/>
          </a:stretch>
        </p:blipFill>
        <p:spPr>
          <a:xfrm>
            <a:off x="8473786" y="4368004"/>
            <a:ext cx="3721677" cy="2486176"/>
          </a:xfrm>
          <a:prstGeom prst="rect">
            <a:avLst/>
          </a:prstGeom>
        </p:spPr>
      </p:pic>
    </p:spTree>
    <p:extLst>
      <p:ext uri="{BB962C8B-B14F-4D97-AF65-F5344CB8AC3E}">
        <p14:creationId xmlns:p14="http://schemas.microsoft.com/office/powerpoint/2010/main" val="65057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generated with very high confidence">
            <a:extLst>
              <a:ext uri="{FF2B5EF4-FFF2-40B4-BE49-F238E27FC236}">
                <a16:creationId xmlns:a16="http://schemas.microsoft.com/office/drawing/2014/main" id="{88C79D3C-DE50-404F-8CD1-9F5B8AEAD37D}"/>
              </a:ext>
            </a:extLst>
          </p:cNvPr>
          <p:cNvPicPr>
            <a:picLocks noChangeAspect="1"/>
          </p:cNvPicPr>
          <p:nvPr/>
        </p:nvPicPr>
        <p:blipFill>
          <a:blip r:embed="rId2"/>
          <a:stretch>
            <a:fillRect/>
          </a:stretch>
        </p:blipFill>
        <p:spPr>
          <a:xfrm>
            <a:off x="1009651" y="573192"/>
            <a:ext cx="5669972" cy="2680934"/>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EF512688-03A0-4A37-8E39-CB935C842597}"/>
              </a:ext>
            </a:extLst>
          </p:cNvPr>
          <p:cNvPicPr>
            <a:picLocks noChangeAspect="1"/>
          </p:cNvPicPr>
          <p:nvPr/>
        </p:nvPicPr>
        <p:blipFill>
          <a:blip r:embed="rId3"/>
          <a:stretch>
            <a:fillRect/>
          </a:stretch>
        </p:blipFill>
        <p:spPr>
          <a:xfrm>
            <a:off x="1009649" y="3493028"/>
            <a:ext cx="5669972" cy="2712124"/>
          </a:xfrm>
          <a:prstGeom prst="rect">
            <a:avLst/>
          </a:prstGeom>
        </p:spPr>
      </p:pic>
      <p:pic>
        <p:nvPicPr>
          <p:cNvPr id="11" name="Picture 11" descr="A circuit board&#10;&#10;Description generated with very high confidence">
            <a:extLst>
              <a:ext uri="{FF2B5EF4-FFF2-40B4-BE49-F238E27FC236}">
                <a16:creationId xmlns:a16="http://schemas.microsoft.com/office/drawing/2014/main" id="{23183CAA-72DC-4266-88E0-69BDB22F6641}"/>
              </a:ext>
            </a:extLst>
          </p:cNvPr>
          <p:cNvPicPr>
            <a:picLocks noChangeAspect="1"/>
          </p:cNvPicPr>
          <p:nvPr/>
        </p:nvPicPr>
        <p:blipFill>
          <a:blip r:embed="rId4"/>
          <a:stretch>
            <a:fillRect/>
          </a:stretch>
        </p:blipFill>
        <p:spPr>
          <a:xfrm>
            <a:off x="6967106" y="653640"/>
            <a:ext cx="4431722" cy="2537361"/>
          </a:xfrm>
          <a:prstGeom prst="rect">
            <a:avLst/>
          </a:prstGeom>
        </p:spPr>
      </p:pic>
      <p:pic>
        <p:nvPicPr>
          <p:cNvPr id="13" name="Picture 13" descr="A person sitting at a table using a computer&#10;&#10;Description generated with high confidence">
            <a:extLst>
              <a:ext uri="{FF2B5EF4-FFF2-40B4-BE49-F238E27FC236}">
                <a16:creationId xmlns:a16="http://schemas.microsoft.com/office/drawing/2014/main" id="{BD0BA57B-CC46-4D37-A8C7-9E2ABEF17000}"/>
              </a:ext>
            </a:extLst>
          </p:cNvPr>
          <p:cNvPicPr>
            <a:picLocks noChangeAspect="1"/>
          </p:cNvPicPr>
          <p:nvPr/>
        </p:nvPicPr>
        <p:blipFill>
          <a:blip r:embed="rId5"/>
          <a:stretch>
            <a:fillRect/>
          </a:stretch>
        </p:blipFill>
        <p:spPr>
          <a:xfrm>
            <a:off x="6967106" y="3609975"/>
            <a:ext cx="4431722" cy="2486890"/>
          </a:xfrm>
          <a:prstGeom prst="rect">
            <a:avLst/>
          </a:prstGeom>
        </p:spPr>
      </p:pic>
    </p:spTree>
    <p:extLst>
      <p:ext uri="{BB962C8B-B14F-4D97-AF65-F5344CB8AC3E}">
        <p14:creationId xmlns:p14="http://schemas.microsoft.com/office/powerpoint/2010/main" val="43285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5A04C-DBE5-4E9B-A207-969A877380A2}"/>
              </a:ext>
            </a:extLst>
          </p:cNvPr>
          <p:cNvSpPr txBox="1"/>
          <p:nvPr/>
        </p:nvSpPr>
        <p:spPr>
          <a:xfrm>
            <a:off x="1338696" y="100446"/>
            <a:ext cx="9531926" cy="66171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b="1" dirty="0">
                <a:cs typeface="Arial"/>
              </a:rPr>
              <a:t>Idea Description</a:t>
            </a:r>
            <a:endParaRPr lang="en-US"/>
          </a:p>
          <a:p>
            <a:pPr marL="457200" indent="-457200" algn="just">
              <a:buFont typeface="Arial"/>
              <a:buChar char="•"/>
            </a:pPr>
            <a:r>
              <a:rPr lang="en-US" sz="2800" dirty="0">
                <a:cs typeface="Arial"/>
              </a:rPr>
              <a:t>Gather data from the field via sensors and send it to sub stations situated in each part of the field.</a:t>
            </a:r>
          </a:p>
          <a:p>
            <a:pPr marL="457200" indent="-457200" algn="just">
              <a:buFont typeface="Arial"/>
              <a:buChar char="•"/>
            </a:pPr>
            <a:r>
              <a:rPr lang="en-US" sz="2800" dirty="0">
                <a:cs typeface="Arial"/>
              </a:rPr>
              <a:t>The station sends the data wirelessly to a transceiver module named LoRa WAN.</a:t>
            </a:r>
          </a:p>
          <a:p>
            <a:pPr marL="457200" indent="-457200" algn="just">
              <a:buFont typeface="Arial"/>
              <a:buChar char="•"/>
            </a:pPr>
            <a:r>
              <a:rPr lang="en-US" sz="2800" dirty="0">
                <a:cs typeface="Arial"/>
              </a:rPr>
              <a:t>LoRa transmits the data long range to the farmer who is far away from his field.</a:t>
            </a:r>
          </a:p>
          <a:p>
            <a:pPr marL="457200" indent="-457200" algn="just">
              <a:buFont typeface="Arial"/>
              <a:buChar char="•"/>
            </a:pPr>
            <a:r>
              <a:rPr lang="en-US" sz="2800" dirty="0">
                <a:cs typeface="Arial"/>
              </a:rPr>
              <a:t>These data is uploaded to the cloud and sent to the WeIO module of the user (mobile application or browser).</a:t>
            </a:r>
          </a:p>
          <a:p>
            <a:pPr marL="457200" indent="-457200" algn="just">
              <a:buFont typeface="Arial"/>
              <a:buChar char="•"/>
            </a:pPr>
            <a:r>
              <a:rPr lang="en-US" sz="2800" dirty="0">
                <a:cs typeface="Arial"/>
              </a:rPr>
              <a:t>User could easily trigger some actions and assess the condition of the field by a simple click from his mobile device (all these work in a simple way! </a:t>
            </a:r>
            <a:r>
              <a:rPr lang="en-US" sz="2800" dirty="0" err="1">
                <a:cs typeface="Arial"/>
              </a:rPr>
              <a:t>WoT</a:t>
            </a:r>
            <a:r>
              <a:rPr lang="en-US" sz="2800" dirty="0">
                <a:cs typeface="Arial"/>
              </a:rPr>
              <a:t>).</a:t>
            </a:r>
          </a:p>
          <a:p>
            <a:pPr marL="457200" indent="-457200" algn="just">
              <a:buFont typeface="Arial"/>
              <a:buChar char="•"/>
            </a:pPr>
            <a:r>
              <a:rPr lang="en-US" sz="2800" dirty="0">
                <a:cs typeface="Arial"/>
              </a:rPr>
              <a:t>Increases the production by giving the farmer a greater insight of his field.</a:t>
            </a:r>
          </a:p>
        </p:txBody>
      </p:sp>
    </p:spTree>
    <p:extLst>
      <p:ext uri="{BB962C8B-B14F-4D97-AF65-F5344CB8AC3E}">
        <p14:creationId xmlns:p14="http://schemas.microsoft.com/office/powerpoint/2010/main" val="2688652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D69BD-6122-4BE0-9A2B-5C0630E2A81C}"/>
              </a:ext>
            </a:extLst>
          </p:cNvPr>
          <p:cNvSpPr txBox="1"/>
          <p:nvPr/>
        </p:nvSpPr>
        <p:spPr>
          <a:xfrm>
            <a:off x="1208808" y="39832"/>
            <a:ext cx="10103427" cy="65556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Arial"/>
              </a:rPr>
              <a:t>What are all the things that a farmer can do with this?</a:t>
            </a:r>
          </a:p>
          <a:p>
            <a:pPr marL="457200" indent="-457200">
              <a:buFont typeface="Arial"/>
              <a:buChar char="•"/>
            </a:pPr>
            <a:r>
              <a:rPr lang="en-US" sz="2800" dirty="0">
                <a:cs typeface="Arial"/>
              </a:rPr>
              <a:t>Monitor Agricultural parameters like temperature, sunlight, humidity, health of a crop, amount of fertilizers used, soil properties, etc.</a:t>
            </a:r>
          </a:p>
          <a:p>
            <a:pPr marL="457200" indent="-457200">
              <a:buFont typeface="Arial"/>
              <a:buChar char="•"/>
            </a:pPr>
            <a:r>
              <a:rPr lang="en-US" sz="2800" dirty="0">
                <a:cs typeface="Arial"/>
              </a:rPr>
              <a:t>Initiate actions like</a:t>
            </a:r>
          </a:p>
          <a:p>
            <a:r>
              <a:rPr lang="en-US" sz="2800" dirty="0">
                <a:cs typeface="Arial"/>
              </a:rPr>
              <a:t>     - turn on the sprinkler when the temperature is high</a:t>
            </a:r>
          </a:p>
          <a:p>
            <a:r>
              <a:rPr lang="en-US" sz="2800" dirty="0">
                <a:cs typeface="Arial"/>
              </a:rPr>
              <a:t>     - turn the motor on/off based on the water content in the soil</a:t>
            </a:r>
          </a:p>
          <a:p>
            <a:r>
              <a:rPr lang="en-US" sz="2800" dirty="0">
                <a:cs typeface="Arial"/>
              </a:rPr>
              <a:t>     - by calculating pH levels, quality of the soil can be found</a:t>
            </a:r>
          </a:p>
          <a:p>
            <a:r>
              <a:rPr lang="en-US" sz="2800" dirty="0">
                <a:cs typeface="Arial"/>
              </a:rPr>
              <a:t>     - monitor the field soil strength and create a heat map visualization</a:t>
            </a:r>
          </a:p>
          <a:p>
            <a:r>
              <a:rPr lang="en-US" sz="2800" dirty="0">
                <a:cs typeface="Arial"/>
              </a:rPr>
              <a:t>     - control the location of tractor by tracing the paths using GPS</a:t>
            </a:r>
          </a:p>
          <a:p>
            <a:r>
              <a:rPr lang="en-US" sz="2800" dirty="0">
                <a:cs typeface="Arial"/>
              </a:rPr>
              <a:t>     - generate predictive analysis from the data that has been collected</a:t>
            </a:r>
          </a:p>
          <a:p>
            <a:r>
              <a:rPr lang="en-US" sz="2800" dirty="0">
                <a:cs typeface="Arial"/>
              </a:rPr>
              <a:t>     - the amount of fertilizer (composition) that he has used</a:t>
            </a:r>
          </a:p>
        </p:txBody>
      </p:sp>
    </p:spTree>
    <p:extLst>
      <p:ext uri="{BB962C8B-B14F-4D97-AF65-F5344CB8AC3E}">
        <p14:creationId xmlns:p14="http://schemas.microsoft.com/office/powerpoint/2010/main" val="189714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22BD43-51E7-4822-8136-89171EB2F9F0}"/>
              </a:ext>
            </a:extLst>
          </p:cNvPr>
          <p:cNvSpPr txBox="1"/>
          <p:nvPr/>
        </p:nvSpPr>
        <p:spPr>
          <a:xfrm>
            <a:off x="879762" y="65809"/>
            <a:ext cx="330604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Let us see how it is done !</a:t>
            </a:r>
          </a:p>
        </p:txBody>
      </p:sp>
      <p:pic>
        <p:nvPicPr>
          <p:cNvPr id="3" name="Picture 3" descr="A screenshot of a cell phone&#10;&#10;Description generated with very high confidence">
            <a:extLst>
              <a:ext uri="{FF2B5EF4-FFF2-40B4-BE49-F238E27FC236}">
                <a16:creationId xmlns:a16="http://schemas.microsoft.com/office/drawing/2014/main" id="{19B5D8AF-A789-4843-A23A-4575CFE8A83E}"/>
              </a:ext>
            </a:extLst>
          </p:cNvPr>
          <p:cNvPicPr>
            <a:picLocks noChangeAspect="1"/>
          </p:cNvPicPr>
          <p:nvPr/>
        </p:nvPicPr>
        <p:blipFill>
          <a:blip r:embed="rId2"/>
          <a:stretch>
            <a:fillRect/>
          </a:stretch>
        </p:blipFill>
        <p:spPr>
          <a:xfrm>
            <a:off x="1018310" y="372222"/>
            <a:ext cx="10354539" cy="6485894"/>
          </a:xfrm>
          <a:prstGeom prst="rect">
            <a:avLst/>
          </a:prstGeom>
        </p:spPr>
      </p:pic>
    </p:spTree>
    <p:extLst>
      <p:ext uri="{BB962C8B-B14F-4D97-AF65-F5344CB8AC3E}">
        <p14:creationId xmlns:p14="http://schemas.microsoft.com/office/powerpoint/2010/main" val="418298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A7512-427F-4140-A3E7-D4E4B65BB871}"/>
              </a:ext>
            </a:extLst>
          </p:cNvPr>
          <p:cNvSpPr txBox="1"/>
          <p:nvPr/>
        </p:nvSpPr>
        <p:spPr>
          <a:xfrm>
            <a:off x="1092358" y="514364"/>
            <a:ext cx="8077200" cy="5398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Ensuring safety and</a:t>
            </a:r>
            <a:r>
              <a:rPr lang="en-US" sz="2800" dirty="0">
                <a:cs typeface="Arial"/>
              </a:rPr>
              <a:t> privacy</a:t>
            </a:r>
          </a:p>
          <a:p>
            <a:endParaRPr lang="en-US" sz="2800" dirty="0">
              <a:cs typeface="Arial"/>
            </a:endParaRPr>
          </a:p>
          <a:p>
            <a:pPr marL="457200" indent="-457200">
              <a:lnSpc>
                <a:spcPct val="150000"/>
              </a:lnSpc>
              <a:buFont typeface="Arial"/>
              <a:buChar char="•"/>
            </a:pPr>
            <a:r>
              <a:rPr lang="en-US" sz="2800" dirty="0">
                <a:cs typeface="Arial"/>
              </a:rPr>
              <a:t>RSA conference 2017 – Dyn data attack</a:t>
            </a:r>
          </a:p>
          <a:p>
            <a:pPr marL="457200" indent="-457200">
              <a:lnSpc>
                <a:spcPct val="150000"/>
              </a:lnSpc>
              <a:buFont typeface="Arial"/>
              <a:buChar char="•"/>
            </a:pPr>
            <a:r>
              <a:rPr lang="en-US" sz="2800" dirty="0">
                <a:cs typeface="Arial"/>
              </a:rPr>
              <a:t>DDOS attack</a:t>
            </a:r>
          </a:p>
          <a:p>
            <a:pPr marL="457200" indent="-457200">
              <a:lnSpc>
                <a:spcPct val="150000"/>
              </a:lnSpc>
              <a:buFont typeface="Arial"/>
              <a:buChar char="•"/>
            </a:pPr>
            <a:r>
              <a:rPr lang="en-US" sz="2800" dirty="0">
                <a:cs typeface="Arial"/>
              </a:rPr>
              <a:t>Transport layer security</a:t>
            </a:r>
          </a:p>
          <a:p>
            <a:pPr marL="457200" indent="-457200">
              <a:lnSpc>
                <a:spcPct val="150000"/>
              </a:lnSpc>
              <a:buFont typeface="Arial"/>
              <a:buChar char="•"/>
            </a:pPr>
            <a:r>
              <a:rPr lang="en-US" sz="2800" dirty="0">
                <a:cs typeface="Arial"/>
              </a:rPr>
              <a:t>TLS handshake protocol</a:t>
            </a:r>
          </a:p>
          <a:p>
            <a:pPr marL="457200" indent="-457200">
              <a:lnSpc>
                <a:spcPct val="150000"/>
              </a:lnSpc>
              <a:buFont typeface="Arial"/>
              <a:buChar char="•"/>
            </a:pPr>
            <a:r>
              <a:rPr lang="en-US" sz="2800" dirty="0">
                <a:cs typeface="Arial"/>
              </a:rPr>
              <a:t>RSA cryptography</a:t>
            </a:r>
          </a:p>
          <a:p>
            <a:pPr marL="457200" indent="-457200">
              <a:lnSpc>
                <a:spcPct val="150000"/>
              </a:lnSpc>
              <a:buFont typeface="Arial"/>
              <a:buChar char="•"/>
            </a:pPr>
            <a:r>
              <a:rPr lang="en-US" sz="2800" dirty="0">
                <a:cs typeface="Arial"/>
              </a:rPr>
              <a:t>Agree on cryptography protocols</a:t>
            </a:r>
          </a:p>
          <a:p>
            <a:pPr marL="457200" indent="-457200">
              <a:lnSpc>
                <a:spcPct val="150000"/>
              </a:lnSpc>
              <a:buFont typeface="Arial"/>
              <a:buChar char="•"/>
            </a:pPr>
            <a:r>
              <a:rPr lang="en-US" sz="2800" dirty="0">
                <a:cs typeface="Arial"/>
              </a:rPr>
              <a:t>TLS+HTTP=HTTPS</a:t>
            </a:r>
          </a:p>
        </p:txBody>
      </p:sp>
      <p:pic>
        <p:nvPicPr>
          <p:cNvPr id="3" name="Picture 3" descr="A close up of text on a white background&#10;&#10;Description generated with high confidence">
            <a:extLst>
              <a:ext uri="{FF2B5EF4-FFF2-40B4-BE49-F238E27FC236}">
                <a16:creationId xmlns:a16="http://schemas.microsoft.com/office/drawing/2014/main" id="{9D8251E7-54E5-4464-B584-31D0B8F64E1E}"/>
              </a:ext>
            </a:extLst>
          </p:cNvPr>
          <p:cNvPicPr>
            <a:picLocks noChangeAspect="1"/>
          </p:cNvPicPr>
          <p:nvPr/>
        </p:nvPicPr>
        <p:blipFill>
          <a:blip r:embed="rId2"/>
          <a:stretch>
            <a:fillRect/>
          </a:stretch>
        </p:blipFill>
        <p:spPr>
          <a:xfrm>
            <a:off x="8043918" y="1933144"/>
            <a:ext cx="4144579" cy="237861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455AB2C5-7C8C-46A5-B31E-BC4A63A6D489}"/>
              </a:ext>
            </a:extLst>
          </p:cNvPr>
          <p:cNvPicPr>
            <a:picLocks noChangeAspect="1"/>
          </p:cNvPicPr>
          <p:nvPr/>
        </p:nvPicPr>
        <p:blipFill>
          <a:blip r:embed="rId3"/>
          <a:stretch>
            <a:fillRect/>
          </a:stretch>
        </p:blipFill>
        <p:spPr>
          <a:xfrm>
            <a:off x="8043917" y="1751"/>
            <a:ext cx="4144579" cy="2072289"/>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DD8B1D10-7193-4BC1-B63A-58583EE39CC0}"/>
              </a:ext>
            </a:extLst>
          </p:cNvPr>
          <p:cNvPicPr>
            <a:picLocks noChangeAspect="1"/>
          </p:cNvPicPr>
          <p:nvPr/>
        </p:nvPicPr>
        <p:blipFill>
          <a:blip r:embed="rId4"/>
          <a:stretch>
            <a:fillRect/>
          </a:stretch>
        </p:blipFill>
        <p:spPr>
          <a:xfrm>
            <a:off x="8043917" y="4266189"/>
            <a:ext cx="4144579" cy="2880104"/>
          </a:xfrm>
          <a:prstGeom prst="rect">
            <a:avLst/>
          </a:prstGeom>
        </p:spPr>
      </p:pic>
    </p:spTree>
    <p:extLst>
      <p:ext uri="{BB962C8B-B14F-4D97-AF65-F5344CB8AC3E}">
        <p14:creationId xmlns:p14="http://schemas.microsoft.com/office/powerpoint/2010/main" val="306255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DB1AF-C491-4811-9422-3E517C34120D}"/>
              </a:ext>
            </a:extLst>
          </p:cNvPr>
          <p:cNvSpPr txBox="1"/>
          <p:nvPr/>
        </p:nvSpPr>
        <p:spPr>
          <a:xfrm>
            <a:off x="1501226" y="437054"/>
            <a:ext cx="7542924" cy="63248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dirty="0">
                <a:cs typeface="Arial"/>
              </a:rPr>
              <a:t>Existing Models and their drawbacks</a:t>
            </a:r>
            <a:endParaRPr lang="en-US" sz="2400" dirty="0"/>
          </a:p>
          <a:p>
            <a:pPr>
              <a:lnSpc>
                <a:spcPct val="150000"/>
              </a:lnSpc>
            </a:pPr>
            <a:endParaRPr lang="en-US" dirty="0">
              <a:cs typeface="Arial"/>
            </a:endParaRPr>
          </a:p>
          <a:p>
            <a:pPr marL="285750" indent="-285750">
              <a:lnSpc>
                <a:spcPct val="150000"/>
              </a:lnSpc>
              <a:buFont typeface="Arial"/>
              <a:buChar char="•"/>
            </a:pPr>
            <a:r>
              <a:rPr lang="en-US" dirty="0">
                <a:cs typeface="Arial"/>
              </a:rPr>
              <a:t>Basic agricultural factors measuring </a:t>
            </a:r>
            <a:r>
              <a:rPr lang="en-US" dirty="0" err="1">
                <a:cs typeface="Arial"/>
              </a:rPr>
              <a:t>equipments</a:t>
            </a:r>
            <a:r>
              <a:rPr lang="en-US" dirty="0">
                <a:cs typeface="Arial"/>
              </a:rPr>
              <a:t> cost high</a:t>
            </a:r>
          </a:p>
          <a:p>
            <a:pPr marL="285750" indent="-285750">
              <a:lnSpc>
                <a:spcPct val="150000"/>
              </a:lnSpc>
              <a:buFont typeface="Arial"/>
              <a:buChar char="•"/>
            </a:pPr>
            <a:r>
              <a:rPr lang="en-US" dirty="0">
                <a:cs typeface="Arial"/>
              </a:rPr>
              <a:t>Some of the large scale farm </a:t>
            </a:r>
            <a:r>
              <a:rPr lang="en-US" dirty="0" err="1">
                <a:cs typeface="Arial"/>
              </a:rPr>
              <a:t>monitorig</a:t>
            </a:r>
            <a:r>
              <a:rPr lang="en-US" dirty="0">
                <a:cs typeface="Arial"/>
              </a:rPr>
              <a:t> IoT set ups in US costs</a:t>
            </a:r>
          </a:p>
          <a:p>
            <a:pPr>
              <a:lnSpc>
                <a:spcPct val="150000"/>
              </a:lnSpc>
            </a:pPr>
            <a:r>
              <a:rPr lang="en-US" dirty="0">
                <a:cs typeface="Arial"/>
              </a:rPr>
              <a:t>     - Standard sensor solution (basic </a:t>
            </a:r>
            <a:r>
              <a:rPr lang="en-US" dirty="0" err="1">
                <a:cs typeface="Arial"/>
              </a:rPr>
              <a:t>sensoring</a:t>
            </a:r>
            <a:r>
              <a:rPr lang="en-US" dirty="0">
                <a:cs typeface="Arial"/>
              </a:rPr>
              <a:t> interface)(</a:t>
            </a:r>
            <a:r>
              <a:rPr lang="en-US" dirty="0" err="1">
                <a:cs typeface="Arial"/>
              </a:rPr>
              <a:t>Rs</a:t>
            </a:r>
            <a:r>
              <a:rPr lang="en-US" dirty="0">
                <a:cs typeface="Arial"/>
              </a:rPr>
              <a:t>. 1,17,063)</a:t>
            </a:r>
          </a:p>
          <a:p>
            <a:pPr>
              <a:lnSpc>
                <a:spcPct val="150000"/>
              </a:lnSpc>
            </a:pPr>
            <a:r>
              <a:rPr lang="en-US" dirty="0">
                <a:cs typeface="Arial"/>
              </a:rPr>
              <a:t>     - Inversion measurement solution (basic sensors) (</a:t>
            </a:r>
            <a:r>
              <a:rPr lang="en-US" dirty="0" err="1">
                <a:cs typeface="Arial"/>
              </a:rPr>
              <a:t>Rs</a:t>
            </a:r>
            <a:r>
              <a:rPr lang="en-US" dirty="0">
                <a:cs typeface="Arial"/>
              </a:rPr>
              <a:t>. 1,00,395)</a:t>
            </a:r>
          </a:p>
          <a:p>
            <a:pPr>
              <a:lnSpc>
                <a:spcPct val="150000"/>
              </a:lnSpc>
            </a:pPr>
            <a:r>
              <a:rPr lang="en-US" dirty="0">
                <a:cs typeface="Arial"/>
              </a:rPr>
              <a:t>     - </a:t>
            </a:r>
            <a:r>
              <a:rPr lang="en-US" dirty="0" err="1">
                <a:cs typeface="Arial"/>
              </a:rPr>
              <a:t>CropX</a:t>
            </a:r>
            <a:r>
              <a:rPr lang="en-US" dirty="0">
                <a:cs typeface="Arial"/>
              </a:rPr>
              <a:t> (cloud data)(</a:t>
            </a:r>
            <a:r>
              <a:rPr lang="en-US" dirty="0" err="1">
                <a:cs typeface="Arial"/>
              </a:rPr>
              <a:t>Rs</a:t>
            </a:r>
            <a:r>
              <a:rPr lang="en-US" dirty="0">
                <a:cs typeface="Arial"/>
              </a:rPr>
              <a:t>. 58,304/ year subscription)</a:t>
            </a:r>
          </a:p>
          <a:p>
            <a:pPr marL="285750" indent="-285750">
              <a:lnSpc>
                <a:spcPct val="150000"/>
              </a:lnSpc>
              <a:buFont typeface="Arial"/>
              <a:buChar char="•"/>
            </a:pPr>
            <a:r>
              <a:rPr lang="en-US" dirty="0">
                <a:cs typeface="Arial"/>
              </a:rPr>
              <a:t>An average farmer's salary is from 3,000 to 50,000 (depending upon seasonal factors) in India</a:t>
            </a:r>
          </a:p>
          <a:p>
            <a:pPr marL="285750" indent="-285750">
              <a:lnSpc>
                <a:spcPct val="150000"/>
              </a:lnSpc>
              <a:buFont typeface="Arial"/>
              <a:buChar char="•"/>
            </a:pPr>
            <a:r>
              <a:rPr lang="en-US" dirty="0">
                <a:cs typeface="Arial"/>
              </a:rPr>
              <a:t>Affordable and efficient.</a:t>
            </a:r>
          </a:p>
          <a:p>
            <a:pPr marL="285750" indent="-285750">
              <a:lnSpc>
                <a:spcPct val="150000"/>
              </a:lnSpc>
              <a:buFont typeface="Arial"/>
              <a:buChar char="•"/>
            </a:pPr>
            <a:r>
              <a:rPr lang="en-US" dirty="0">
                <a:cs typeface="Arial"/>
              </a:rPr>
              <a:t>Global market for IoT in agriculture</a:t>
            </a:r>
          </a:p>
          <a:p>
            <a:pPr>
              <a:lnSpc>
                <a:spcPct val="150000"/>
              </a:lnSpc>
            </a:pPr>
            <a:r>
              <a:rPr lang="en-US" dirty="0">
                <a:cs typeface="Arial"/>
              </a:rPr>
              <a:t>     - 2016 | $2.66 billion</a:t>
            </a:r>
          </a:p>
          <a:p>
            <a:pPr>
              <a:lnSpc>
                <a:spcPct val="150000"/>
              </a:lnSpc>
            </a:pPr>
            <a:r>
              <a:rPr lang="en-US" dirty="0">
                <a:cs typeface="Arial"/>
              </a:rPr>
              <a:t>     - 2021 | $4.47 billion</a:t>
            </a:r>
          </a:p>
          <a:p>
            <a:pPr marL="285750" indent="-285750">
              <a:lnSpc>
                <a:spcPct val="150000"/>
              </a:lnSpc>
              <a:buFont typeface="Arial"/>
              <a:buChar char="•"/>
            </a:pPr>
            <a:r>
              <a:rPr lang="en-US" dirty="0">
                <a:cs typeface="Arial"/>
              </a:rPr>
              <a:t>Sample run tests</a:t>
            </a:r>
          </a:p>
          <a:p>
            <a:pPr marL="285750" indent="-285750">
              <a:buFont typeface="Arial"/>
              <a:buChar char="•"/>
            </a:pPr>
            <a:endParaRPr lang="en-US" dirty="0">
              <a:cs typeface="Arial"/>
            </a:endParaRPr>
          </a:p>
        </p:txBody>
      </p:sp>
      <p:pic>
        <p:nvPicPr>
          <p:cNvPr id="3" name="Picture 3" descr="A plant in a garden&#10;&#10;Description generated with very high confidence">
            <a:extLst>
              <a:ext uri="{FF2B5EF4-FFF2-40B4-BE49-F238E27FC236}">
                <a16:creationId xmlns:a16="http://schemas.microsoft.com/office/drawing/2014/main" id="{9BD7FB20-2609-4A40-A935-FC459017B7D2}"/>
              </a:ext>
            </a:extLst>
          </p:cNvPr>
          <p:cNvPicPr>
            <a:picLocks noChangeAspect="1"/>
          </p:cNvPicPr>
          <p:nvPr/>
        </p:nvPicPr>
        <p:blipFill>
          <a:blip r:embed="rId2"/>
          <a:stretch>
            <a:fillRect/>
          </a:stretch>
        </p:blipFill>
        <p:spPr>
          <a:xfrm>
            <a:off x="8280399" y="4429"/>
            <a:ext cx="3908096" cy="2189554"/>
          </a:xfrm>
          <a:prstGeom prst="rect">
            <a:avLst/>
          </a:prstGeom>
        </p:spPr>
      </p:pic>
      <p:pic>
        <p:nvPicPr>
          <p:cNvPr id="5" name="Picture 5" descr="A close up of a cell phone&#10;&#10;Description generated with high confidence">
            <a:extLst>
              <a:ext uri="{FF2B5EF4-FFF2-40B4-BE49-F238E27FC236}">
                <a16:creationId xmlns:a16="http://schemas.microsoft.com/office/drawing/2014/main" id="{B8F191FE-C74A-4D8E-8291-9473B21F47A9}"/>
              </a:ext>
            </a:extLst>
          </p:cNvPr>
          <p:cNvPicPr>
            <a:picLocks noChangeAspect="1"/>
          </p:cNvPicPr>
          <p:nvPr/>
        </p:nvPicPr>
        <p:blipFill>
          <a:blip r:embed="rId3"/>
          <a:stretch>
            <a:fillRect/>
          </a:stretch>
        </p:blipFill>
        <p:spPr>
          <a:xfrm>
            <a:off x="8963570" y="2184448"/>
            <a:ext cx="3224924" cy="2024895"/>
          </a:xfrm>
          <a:prstGeom prst="rect">
            <a:avLst/>
          </a:prstGeom>
        </p:spPr>
      </p:pic>
      <p:pic>
        <p:nvPicPr>
          <p:cNvPr id="7" name="Picture 7" descr="A close up of a green field&#10;&#10;Description generated with very high confidence">
            <a:extLst>
              <a:ext uri="{FF2B5EF4-FFF2-40B4-BE49-F238E27FC236}">
                <a16:creationId xmlns:a16="http://schemas.microsoft.com/office/drawing/2014/main" id="{F2ABE601-30B3-4449-A7FD-2EA8F64301A6}"/>
              </a:ext>
            </a:extLst>
          </p:cNvPr>
          <p:cNvPicPr>
            <a:picLocks noChangeAspect="1"/>
          </p:cNvPicPr>
          <p:nvPr/>
        </p:nvPicPr>
        <p:blipFill>
          <a:blip r:embed="rId4"/>
          <a:stretch>
            <a:fillRect/>
          </a:stretch>
        </p:blipFill>
        <p:spPr>
          <a:xfrm>
            <a:off x="7404537" y="4219997"/>
            <a:ext cx="4783958" cy="2639660"/>
          </a:xfrm>
          <a:prstGeom prst="rect">
            <a:avLst/>
          </a:prstGeom>
        </p:spPr>
      </p:pic>
    </p:spTree>
    <p:extLst>
      <p:ext uri="{BB962C8B-B14F-4D97-AF65-F5344CB8AC3E}">
        <p14:creationId xmlns:p14="http://schemas.microsoft.com/office/powerpoint/2010/main" val="2040974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1</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Madison</vt:lpstr>
      <vt:lpstr>Using WeIO and SmartUI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and Hardware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cp:revision>
  <dcterms:modified xsi:type="dcterms:W3CDTF">2018-04-05T20:24:59Z</dcterms:modified>
</cp:coreProperties>
</file>